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4" r:id="rId2"/>
  </p:sldMasterIdLst>
  <p:notesMasterIdLst>
    <p:notesMasterId r:id="rId38"/>
  </p:notesMasterIdLst>
  <p:sldIdLst>
    <p:sldId id="299" r:id="rId3"/>
    <p:sldId id="293" r:id="rId4"/>
    <p:sldId id="294" r:id="rId5"/>
    <p:sldId id="268" r:id="rId6"/>
    <p:sldId id="295" r:id="rId7"/>
    <p:sldId id="296" r:id="rId8"/>
    <p:sldId id="275" r:id="rId9"/>
    <p:sldId id="272" r:id="rId10"/>
    <p:sldId id="276" r:id="rId11"/>
    <p:sldId id="277" r:id="rId12"/>
    <p:sldId id="300" r:id="rId13"/>
    <p:sldId id="298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99"/>
            <p14:sldId id="293"/>
            <p14:sldId id="294"/>
            <p14:sldId id="268"/>
            <p14:sldId id="295"/>
            <p14:sldId id="296"/>
            <p14:sldId id="275"/>
            <p14:sldId id="272"/>
            <p14:sldId id="276"/>
            <p14:sldId id="277"/>
            <p14:sldId id="300"/>
          </p14:sldIdLst>
        </p14:section>
        <p14:section name="Part 2" id="{75B37A16-51C1-804C-98D5-B4E3C624F453}">
          <p14:sldIdLst>
            <p14:sldId id="29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361"/>
  </p:normalViewPr>
  <p:slideViewPr>
    <p:cSldViewPr snapToGrid="0" snapToObjects="1">
      <p:cViewPr>
        <p:scale>
          <a:sx n="85" d="100"/>
          <a:sy n="85" d="100"/>
        </p:scale>
        <p:origin x="741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BE4A6-FA64-F340-917F-992C6477253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7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싸이테이션</a:t>
            </a:r>
            <a:r>
              <a:rPr lang="en-US" altLang="ko-KR" dirty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25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78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356A7C-249F-564C-B3DC-FFBC649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fld id="{6B90230F-99B4-C845-822C-F64A5339655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0399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711896-630E-4377-873A-6ED6D19E6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3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BF404F-9E52-48AD-B647-4C83F1B3C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0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29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10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7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64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54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035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68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87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8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adni.loni.usc.edu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tiff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6.png"/><Relationship Id="rId17" Type="http://schemas.openxmlformats.org/officeDocument/2006/relationships/image" Target="../media/image31.tiff"/><Relationship Id="rId2" Type="http://schemas.openxmlformats.org/officeDocument/2006/relationships/image" Target="../media/image19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bbci.de/competition/iv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tif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실습은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 v1.9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진행됩니다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0245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 –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 –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3007" b="-3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wltjr1007@korea.ac.kr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https://ku-milab.org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CC965-2066-4861-951C-28136565BC3F}"/>
              </a:ext>
            </a:extLst>
          </p:cNvPr>
          <p:cNvSpPr txBox="1">
            <a:spLocks/>
          </p:cNvSpPr>
          <p:nvPr/>
        </p:nvSpPr>
        <p:spPr>
          <a:xfrm>
            <a:off x="11359055" y="6356349"/>
            <a:ext cx="373934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A4169E2-950A-7944-BD27-CF97751E7F2C}" type="slidenum">
              <a:rPr kumimoji="1" lang="ko-KR" alt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/>
              <a:t>11</a:t>
            </a:fld>
            <a:endParaRPr kumimoji="1" lang="ko-KR" altLang="en-US" sz="1200" dirty="0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65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 </a:t>
            </a:r>
            <a:r>
              <a:rPr lang="ko-KR" altLang="en-US" dirty="0" err="1"/>
              <a:t>뉴럴</a:t>
            </a:r>
            <a:r>
              <a:rPr lang="ko-KR" altLang="en-US" dirty="0"/>
              <a:t> 네트워크 기반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Resting-State fMRI </a:t>
            </a:r>
            <a:r>
              <a:rPr lang="ko-KR" altLang="en-US" dirty="0"/>
              <a:t>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err="1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6899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ADNI2 </a:t>
                </a:r>
              </a:p>
              <a:p>
                <a:pPr algn="ctr"/>
                <a:r>
                  <a:rPr lang="en-US" altLang="ko-KR" sz="1600" dirty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http://adni.loni.usc.edu/</a:t>
                </a:r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61</a:t>
                </a:r>
                <a:r>
                  <a:rPr lang="en-US" altLang="ko-KR" sz="1600" dirty="0">
                    <a:latin typeface="+mn-ea"/>
                  </a:rPr>
                  <a:t> subjects (MCI 31/ CN 30)</a:t>
                </a:r>
              </a:p>
              <a:p>
                <a:pPr marL="0" lvl="1" algn="ctr"/>
                <a:r>
                  <a:rPr lang="en-US" altLang="ko-KR" sz="1050" dirty="0">
                    <a:latin typeface="+mn-ea"/>
                  </a:rPr>
                  <a:t>(Mild Cognitive Impairment/ Cognitive Normal)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130</a:t>
                </a:r>
                <a:r>
                  <a:rPr lang="en-US" altLang="ko-KR" sz="1600" dirty="0">
                    <a:latin typeface="+mn-ea"/>
                  </a:rPr>
                  <a:t> time scans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116</a:t>
                </a:r>
                <a:r>
                  <a:rPr lang="en-US" altLang="ko-KR" sz="1600" dirty="0">
                    <a:latin typeface="+mn-ea"/>
                  </a:rPr>
                  <a:t> ROIs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Computation </a:t>
                </a:r>
                <a:r>
                  <a:rPr lang="ko-KR" altLang="en-US" sz="1600" dirty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voxel</a:t>
                </a:r>
                <a:r>
                  <a:rPr lang="ko-KR" altLang="en-US" sz="1600" dirty="0">
                    <a:latin typeface="+mn-ea"/>
                  </a:rPr>
                  <a:t>을</a:t>
                </a:r>
                <a:r>
                  <a:rPr lang="en-US" altLang="ko-KR" sz="1600" dirty="0">
                    <a:latin typeface="+mn-ea"/>
                  </a:rPr>
                  <a:t> AAL116 atlas </a:t>
                </a:r>
                <a:r>
                  <a:rPr lang="ko-KR" altLang="en-US" sz="1600" dirty="0">
                    <a:latin typeface="+mn-ea"/>
                  </a:rPr>
                  <a:t>이용하여 </a:t>
                </a:r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u="sng" dirty="0">
                    <a:latin typeface="+mn-ea"/>
                  </a:rPr>
                  <a:t>ROIs</a:t>
                </a:r>
                <a:r>
                  <a:rPr lang="ko-KR" altLang="en-US" sz="1600" u="sng" dirty="0">
                    <a:latin typeface="+mn-ea"/>
                  </a:rPr>
                  <a:t> 단위</a:t>
                </a:r>
                <a:r>
                  <a:rPr lang="ko-KR" altLang="en-US" sz="1600" dirty="0">
                    <a:latin typeface="+mn-ea"/>
                  </a:rPr>
                  <a:t>로 변경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Matrix factorization </a:t>
              </a:r>
              <a:r>
                <a:rPr lang="ko-KR" altLang="en-US" dirty="0">
                  <a:latin typeface="+mn-ea"/>
                </a:rPr>
                <a:t>관점에서의 </a:t>
              </a:r>
              <a:r>
                <a:rPr lang="en-US" altLang="ko-KR" dirty="0">
                  <a:latin typeface="+mn-ea"/>
                </a:rPr>
                <a:t>Deep neural network </a:t>
              </a:r>
              <a:r>
                <a:rPr lang="ko-KR" altLang="en-US" dirty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Resting-state fMRI </a:t>
              </a:r>
              <a:r>
                <a:rPr lang="ko-KR" altLang="en-US" dirty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1" i="0" dirty="0" smtClean="0">
                                  <a:latin typeface="Cambria Math" charset="0"/>
                                </a:rPr>
                                <m:t>𝐗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Spatial 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/>
                  <a:t>Unmixing</a:t>
                </a:r>
                <a:r>
                  <a:rPr lang="en-US" altLang="ko-KR" sz="1200" dirty="0"/>
                  <a:t> 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Unmixing</a:t>
                  </a:r>
                  <a:r>
                    <a:rPr kumimoji="1" lang="en-US" altLang="ko-KR" dirty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Independent </a:t>
                </a:r>
              </a:p>
              <a:p>
                <a:pPr algn="ctr"/>
                <a:r>
                  <a:rPr lang="en-US" altLang="ko-KR" sz="1400" dirty="0"/>
                  <a:t>Time Courses</a:t>
                </a:r>
                <a:endParaRPr lang="ko-KR" altLang="en-US" sz="1400" dirty="0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linear activation 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rgbClr val="002060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9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a14:m>
                    <a:r>
                      <a: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oMath>
                    </a14:m>
                    <a:endParaRPr kumimoji="1" lang="ko-KR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8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2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Sparse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6" name="그룹 885"/>
          <p:cNvGrpSpPr/>
          <p:nvPr/>
        </p:nvGrpSpPr>
        <p:grpSpPr>
          <a:xfrm>
            <a:off x="927802" y="1262976"/>
            <a:ext cx="3884129" cy="863654"/>
            <a:chOff x="1310588" y="1197904"/>
            <a:chExt cx="3884129" cy="863654"/>
          </a:xfrm>
        </p:grpSpPr>
        <p:grpSp>
          <p:nvGrpSpPr>
            <p:cNvPr id="883" name="그룹 882"/>
            <p:cNvGrpSpPr/>
            <p:nvPr/>
          </p:nvGrpSpPr>
          <p:grpSpPr>
            <a:xfrm>
              <a:off x="1310588" y="1197904"/>
              <a:ext cx="3884129" cy="784408"/>
              <a:chOff x="1310588" y="1081993"/>
              <a:chExt cx="3884129" cy="784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2" name="텍스트 상자 871"/>
                  <p:cNvSpPr txBox="1"/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ko-KR" dirty="0" smtClean="0"/>
                          <m:t>Loss</m:t>
                        </m:r>
                        <m:r>
                          <m:rPr>
                            <m:nor/>
                          </m:rPr>
                          <a:rPr kumimoji="1" lang="en-US" altLang="ko-KR" dirty="0" smtClean="0"/>
                          <m:t>: </m:t>
                        </m:r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>
                                <a:latin typeface="Cambria Math" charset="0"/>
                              </a:rPr>
                              <m:t>𝐖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b="1">
                                <a:latin typeface="Cambria Math" charset="0"/>
                              </a:rPr>
                              <m:t>𝐛</m:t>
                            </m:r>
                          </m:e>
                        </m:d>
                      </m:oMath>
                    </a14:m>
                    <a:r>
                      <a:rPr lang="en-US" altLang="ko-KR" dirty="0"/>
                      <a:t> +  </a:t>
                    </a:r>
                    <a14:m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nary>
                          <m:naryPr>
                            <m:chr m:val="∑"/>
                            <m:ctrlPr>
                              <a:rPr lang="is-I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𝐾𝐿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2" name="텍스트 상자 8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02941" b="-15882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4" name="텍스트 상자 873"/>
                  <p:cNvSpPr txBox="1"/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Constraint:</a:t>
                    </a:r>
                    <a:r>
                      <a:rPr lang="ko-KR" altLang="en-US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sz="1400" b="1" dirty="0">
                        <a:solidFill>
                          <a:srgbClr val="C00000"/>
                        </a:solidFill>
                      </a:rPr>
                      <a:t> </a:t>
                    </a:r>
                    <a:r>
                      <a:rPr kumimoji="1" lang="en-US" altLang="ko-KR" sz="1400" b="1" dirty="0">
                        <a:solidFill>
                          <a:srgbClr val="C00000"/>
                        </a:solidFill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oMath>
                    </a14:m>
                    <a:endParaRPr kumimoji="1" lang="ko-KR" altLang="en-US" sz="14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4" name="텍스트 상자 8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556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4" name="모서리가 둥근 직사각형 883"/>
            <p:cNvSpPr/>
            <p:nvPr/>
          </p:nvSpPr>
          <p:spPr>
            <a:xfrm>
              <a:off x="3071692" y="1487310"/>
              <a:ext cx="1753481" cy="574248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1337642" y="2125397"/>
            <a:ext cx="3435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Cambria Math" charset="0"/>
                <a:cs typeface="Cambria Math" charset="0"/>
              </a:rPr>
              <a:t>Mean Squared Error (MSE)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ea typeface="Cambria Math" charset="0"/>
                <a:cs typeface="Cambria Math" charset="0"/>
              </a:rPr>
              <a:t>+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L2 Regularization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14411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charset="0"/>
                        </a:rPr>
                        <m:t>W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 </m:t>
                      </m:r>
                    </m:oMath>
                  </a14:m>
                  <a:r>
                    <a:rPr lang="en-US" altLang="ko-KR" sz="1400" dirty="0"/>
                    <a:t>Encoder or decoder weight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0392" b="-10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468096" y="1407813"/>
              <a:ext cx="4572168" cy="950640"/>
              <a:chOff x="1468096" y="1459329"/>
              <a:chExt cx="4572168" cy="95064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792556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1468096" y="2102192"/>
                <a:ext cx="457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Cambria Math" charset="0"/>
                    <a:cs typeface="Cambria Math" charset="0"/>
                  </a:rPr>
                  <a:t>Mean Squared Error (MSE)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ea typeface="Cambria Math" charset="0"/>
                    <a:cs typeface="Cambria Math" charset="0"/>
                  </a:rPr>
                  <a:t>+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regularization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600" dirty="0"/>
                  <a:t>: L2 regularization parameter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357" r="-204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2500963" y="1293021"/>
            <a:ext cx="6698525" cy="4962901"/>
            <a:chOff x="752138" y="1214917"/>
            <a:chExt cx="6698525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752138" y="1214917"/>
              <a:ext cx="6689634" cy="2097222"/>
              <a:chOff x="752137" y="1350000"/>
              <a:chExt cx="7395559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752137" y="1982552"/>
                <a:ext cx="1064451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fMRI</a:t>
                </a:r>
              </a:p>
              <a:p>
                <a:pPr algn="ctr"/>
                <a:r>
                  <a:rPr lang="en-US" altLang="ko-KR" sz="1400" dirty="0"/>
                  <a:t>(subject1)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752138" y="4676290"/>
              <a:ext cx="9628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Output</a:t>
              </a:r>
            </a:p>
            <a:p>
              <a:pPr algn="ctr"/>
              <a:r>
                <a:rPr lang="en-US" altLang="ko-KR" b="1" dirty="0"/>
                <a:t>fMRI</a:t>
              </a:r>
            </a:p>
            <a:p>
              <a:pPr algn="ctr"/>
              <a:r>
                <a:rPr lang="en-US" altLang="ko-KR" sz="1400" dirty="0"/>
                <a:t>(subject1)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Decoder Weight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618117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ICA Spatial Map 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17717" y="1658959"/>
            <a:ext cx="8304574" cy="4600356"/>
            <a:chOff x="1299813" y="1658959"/>
            <a:chExt cx="8304574" cy="4600356"/>
          </a:xfrm>
        </p:grpSpPr>
        <p:grpSp>
          <p:nvGrpSpPr>
            <p:cNvPr id="3" name="그룹 2"/>
            <p:cNvGrpSpPr/>
            <p:nvPr/>
          </p:nvGrpSpPr>
          <p:grpSpPr>
            <a:xfrm>
              <a:off x="3005391" y="1658959"/>
              <a:ext cx="6598996" cy="4600356"/>
              <a:chOff x="3005391" y="1658959"/>
              <a:chExt cx="6598996" cy="46003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5391" y="1658959"/>
                <a:ext cx="6598996" cy="22673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5393" y="4056654"/>
                <a:ext cx="6598994" cy="2202661"/>
              </a:xfrm>
              <a:prstGeom prst="rect">
                <a:avLst/>
              </a:prstGeom>
            </p:spPr>
          </p:pic>
        </p:grpSp>
        <p:sp>
          <p:nvSpPr>
            <p:cNvPr id="12" name="텍스트 상자 11"/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805160" y="3133215"/>
                  <a:ext cx="611590" cy="2343058"/>
                  <a:chOff x="2805160" y="3272697"/>
                  <a:chExt cx="611590" cy="2343058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2805160" y="3272697"/>
                    <a:ext cx="611590" cy="2343058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40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Sparse auto-encoder</a:t>
              </a:r>
              <a:endParaRPr lang="ko-KR" altLang="en-US" sz="1400" b="1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eunsong1210@korea.ac.kr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컨볼루션 네트워크 기반 </a:t>
            </a:r>
            <a:r>
              <a:rPr lang="en-US" altLang="ko-KR" dirty="0"/>
              <a:t>EEG </a:t>
            </a:r>
            <a:r>
              <a:rPr lang="ko-KR" altLang="en-US" dirty="0"/>
              <a:t>신호 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BCI Competition IV-</a:t>
                </a:r>
                <a:r>
                  <a:rPr lang="en-US" altLang="ko-KR" dirty="0" err="1"/>
                  <a:t>IIa</a:t>
                </a:r>
                <a:r>
                  <a:rPr lang="en-US" altLang="ko-KR" dirty="0"/>
                  <a:t> </a:t>
                </a:r>
              </a:p>
              <a:p>
                <a:pPr algn="ctr"/>
                <a:r>
                  <a:rPr lang="en-US" altLang="ko-KR" sz="1600" dirty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http://www.bbci.de/competition/iv/</a:t>
                </a:r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9</a:t>
                </a:r>
                <a:r>
                  <a:rPr lang="en-US" altLang="ko-KR" sz="1600" dirty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22</a:t>
                </a:r>
                <a:r>
                  <a:rPr lang="en-US" altLang="ko-KR" sz="1600" dirty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4</a:t>
                </a:r>
                <a:r>
                  <a:rPr lang="en-US" altLang="ko-KR" sz="1600" dirty="0">
                    <a:latin typeface="+mn-ea"/>
                  </a:rPr>
                  <a:t> classes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실습을 위해 </a:t>
                </a:r>
                <a:r>
                  <a:rPr lang="en-US" altLang="ko-KR" sz="1400" dirty="0">
                    <a:latin typeface="+mn-ea"/>
                  </a:rPr>
                  <a:t>subject 1</a:t>
                </a:r>
                <a:r>
                  <a:rPr lang="ko-KR" altLang="en-US" sz="1400" dirty="0">
                    <a:latin typeface="+mn-ea"/>
                  </a:rPr>
                  <a:t>의 왼손</a:t>
                </a:r>
                <a:r>
                  <a:rPr lang="en-US" altLang="ko-KR" sz="1400" dirty="0">
                    <a:latin typeface="+mn-ea"/>
                  </a:rPr>
                  <a:t>, </a:t>
                </a: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오른손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를 사용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데이터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Deep </a:t>
                </a:r>
                <a:r>
                  <a:rPr lang="en-US" altLang="ko-KR" b="1" dirty="0" err="1">
                    <a:latin typeface="+mn-ea"/>
                  </a:rPr>
                  <a:t>ConvNet</a:t>
                </a:r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sz="1400" b="1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Schirrmeister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al., HBM</a:t>
                </a:r>
                <a:r>
                  <a:rPr lang="en-US" altLang="ko-KR" sz="1400" dirty="0">
                    <a:latin typeface="+mn-ea"/>
                  </a:rPr>
                  <a:t>, 2017</a:t>
                </a:r>
                <a:r>
                  <a:rPr lang="en-US" altLang="ko-KR" sz="1400" b="1" dirty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네트워크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Haufe</a:t>
                </a:r>
                <a:r>
                  <a:rPr lang="en-US" altLang="ko-KR" sz="1400" dirty="0">
                    <a:latin typeface="+mn-ea"/>
                  </a:rPr>
                  <a:t> et al., </a:t>
                </a:r>
                <a:r>
                  <a:rPr lang="en-US" altLang="ko-KR" sz="1400" dirty="0" err="1">
                    <a:latin typeface="+mn-ea"/>
                  </a:rPr>
                  <a:t>NeuroImage</a:t>
                </a:r>
                <a:r>
                  <a:rPr lang="en-US" altLang="ko-KR" sz="1400" dirty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r>
                  <a:rPr lang="ko-KR" altLang="en-US" sz="1400" dirty="0">
                    <a:latin typeface="+mn-ea"/>
                  </a:rPr>
                  <a:t>오른손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왼손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에 활성화된 </a:t>
                </a:r>
                <a:r>
                  <a:rPr lang="ko-KR" altLang="en-US" sz="1400" dirty="0" err="1">
                    <a:latin typeface="+mn-ea"/>
                  </a:rPr>
                  <a:t>컨볼루션층의</a:t>
                </a:r>
                <a:r>
                  <a:rPr lang="ko-KR" altLang="en-US" sz="1400" dirty="0">
                    <a:latin typeface="+mn-ea"/>
                  </a:rPr>
                  <a:t> 지형도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해석</a:t>
                </a: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</a:t>
              </a:r>
              <a:r>
                <a:rPr lang="ko-KR" altLang="en-US" dirty="0">
                  <a:latin typeface="+mn-ea"/>
                </a:rPr>
                <a:t> 네트워크를 이용한 </a:t>
              </a:r>
              <a:r>
                <a:rPr lang="en-US" altLang="ko-KR" dirty="0">
                  <a:latin typeface="+mn-ea"/>
                </a:rPr>
                <a:t>EEG </a:t>
              </a:r>
              <a:r>
                <a:rPr lang="ko-KR" altLang="en-US" dirty="0">
                  <a:latin typeface="+mn-ea"/>
                </a:rPr>
                <a:t>신호 분석 및 </a:t>
              </a:r>
              <a:r>
                <a:rPr lang="ko-KR" altLang="en-US" dirty="0" err="1">
                  <a:latin typeface="+mn-ea"/>
                </a:rPr>
                <a:t>공간축</a:t>
              </a:r>
              <a:r>
                <a:rPr lang="ko-KR" altLang="en-US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컨볼루션층</a:t>
              </a:r>
              <a:r>
                <a:rPr lang="ko-KR" altLang="en-US" dirty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이용한 </a:t>
            </a:r>
            <a:r>
              <a:rPr lang="en-US" altLang="ko-KR" sz="3200" dirty="0"/>
              <a:t>EEG </a:t>
            </a:r>
            <a:r>
              <a:rPr lang="ko-KR" altLang="en-US" sz="3200" dirty="0"/>
              <a:t>분석 예시</a:t>
            </a:r>
            <a:endParaRPr lang="en-US" sz="3200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4671412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011350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70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08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98562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5312815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Fully</a:t>
            </a:r>
            <a:r>
              <a:rPr lang="ko-KR" altLang="en-US" sz="3200" dirty="0"/>
              <a:t> </a:t>
            </a:r>
            <a:r>
              <a:rPr lang="en-US" altLang="ko-KR" sz="3200" dirty="0"/>
              <a:t>Connected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  <a:r>
              <a:rPr lang="ko-KR" altLang="en-US" sz="3200" dirty="0"/>
              <a:t> </a:t>
            </a:r>
            <a:r>
              <a:rPr lang="en-US" altLang="ko-KR" sz="3200" dirty="0"/>
              <a:t>vs.</a:t>
            </a:r>
            <a:r>
              <a:rPr lang="ko-KR" altLang="en-US" sz="3200" dirty="0"/>
              <a:t> </a:t>
            </a:r>
            <a:r>
              <a:rPr lang="en-US" altLang="ko-KR" sz="3200" dirty="0"/>
              <a:t>Convolutional</a:t>
            </a:r>
            <a:r>
              <a:rPr lang="ko-KR" altLang="en-US" sz="3200" dirty="0"/>
              <a:t> </a:t>
            </a:r>
            <a:r>
              <a:rPr lang="en-US" altLang="ko-KR" sz="3200" dirty="0"/>
              <a:t>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en-US" sz="3200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/>
              <a:t>Fully Connected Layer</a:t>
            </a:r>
            <a:r>
              <a:rPr lang="ko-KR" altLang="en-US" sz="1700" dirty="0"/>
              <a:t>는 </a:t>
            </a:r>
            <a:r>
              <a:rPr lang="en-US" altLang="ko-KR" sz="1700" dirty="0"/>
              <a:t>1</a:t>
            </a:r>
            <a:r>
              <a:rPr lang="ko-KR" altLang="en-US" sz="1700" dirty="0"/>
              <a:t>차원의 입력 데이터를 다루는 데에 최적화되어 있음</a:t>
            </a:r>
          </a:p>
          <a:p>
            <a:pPr lvl="1"/>
            <a:r>
              <a:rPr lang="ko-KR" altLang="en-US" sz="1600" dirty="0"/>
              <a:t>컨볼루션 네트워크</a:t>
            </a:r>
            <a:r>
              <a:rPr lang="en-US" altLang="ko-KR" sz="1600" dirty="0"/>
              <a:t>(CNN)</a:t>
            </a:r>
            <a:r>
              <a:rPr lang="ko-KR" altLang="en-US" sz="1600" dirty="0"/>
              <a:t>는 다차원의 정보를 다루기에 용이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컨볼루션 네트워크는 </a:t>
            </a:r>
            <a:r>
              <a:rPr lang="en-US" altLang="ko-KR" sz="1700" dirty="0"/>
              <a:t>EEG </a:t>
            </a:r>
            <a:r>
              <a:rPr lang="ko-KR" altLang="en-US" sz="1700" dirty="0"/>
              <a:t>신호의 반복되는 패턴들을 </a:t>
            </a:r>
            <a:r>
              <a:rPr lang="en-US" altLang="ko-KR" sz="1700" dirty="0"/>
              <a:t>parameter sharing</a:t>
            </a:r>
            <a:r>
              <a:rPr lang="ko-KR" altLang="en-US" sz="1700" dirty="0"/>
              <a:t>을 통해 효율적으로 찾아낼 수 있음</a:t>
            </a:r>
          </a:p>
          <a:p>
            <a:endParaRPr lang="ko-KR" altLang="en-US" sz="1700" dirty="0"/>
          </a:p>
          <a:p>
            <a:r>
              <a:rPr lang="en-US" altLang="ko-KR" sz="1700" dirty="0"/>
              <a:t>EEG </a:t>
            </a:r>
            <a:r>
              <a:rPr lang="ko-KR" altLang="en-US" sz="1700" dirty="0"/>
              <a:t>신호에 함축되어 있는 공간축</a:t>
            </a:r>
            <a:r>
              <a:rPr lang="en-US" altLang="ko-KR" sz="1700" dirty="0"/>
              <a:t>,</a:t>
            </a:r>
            <a:r>
              <a:rPr lang="ko-KR" altLang="en-US" sz="1700" dirty="0"/>
              <a:t> 시간축 정보를 추출하기가 용이함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</a:t>
            </a:r>
            <a:r>
              <a:rPr lang="en-US" altLang="ko-KR" dirty="0"/>
              <a:t>,</a:t>
            </a:r>
            <a:r>
              <a:rPr lang="ko-KR" altLang="en-US" dirty="0"/>
              <a:t> 공간축 컨볼루션을 이용하여 정보 추출 후 </a:t>
            </a:r>
            <a:r>
              <a:rPr lang="en-US" altLang="ko-KR" dirty="0"/>
              <a:t>pooling</a:t>
            </a:r>
            <a:r>
              <a:rPr lang="ko-KR" altLang="en-US" dirty="0"/>
              <a:t>을 이용하여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해석을 위한 공간축 컨볼루션 필터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여러 층에 걸친 컨볼루션으로 데이터의 </a:t>
            </a:r>
            <a:r>
              <a:rPr lang="en-US" altLang="ko-KR" sz="1400" dirty="0"/>
              <a:t>hierarchical</a:t>
            </a:r>
            <a:r>
              <a:rPr lang="ko-KR" altLang="en-US" sz="1400" dirty="0"/>
              <a:t>한 정보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분류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Activation pattern</a:t>
            </a:r>
            <a:r>
              <a:rPr lang="ko-KR" altLang="en-US" dirty="0"/>
              <a:t>을 이용한 해석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위한 </a:t>
            </a:r>
            <a:r>
              <a:rPr lang="en-US" altLang="ko-KR" sz="3200" dirty="0"/>
              <a:t>EEG</a:t>
            </a:r>
            <a:r>
              <a:rPr lang="ko-KR" altLang="en-US" sz="3200" dirty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05176" y="3765395"/>
            <a:ext cx="5167770" cy="213307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3637818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따라 시간축</a:t>
            </a:r>
            <a:r>
              <a:rPr lang="en-US" altLang="ko-KR" dirty="0"/>
              <a:t>(temporal),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공간축</a:t>
            </a:r>
            <a:r>
              <a:rPr lang="en-US" altLang="ko-KR" dirty="0"/>
              <a:t>(spatial),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차원 컨볼루션으로 나뉨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:a16="http://schemas.microsoft.com/office/drawing/2014/main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:a16="http://schemas.microsoft.com/office/drawing/2014/main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:a16="http://schemas.microsoft.com/office/drawing/2014/main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:a16="http://schemas.microsoft.com/office/drawing/2014/main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:a16="http://schemas.microsoft.com/office/drawing/2014/main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:a16="http://schemas.microsoft.com/office/drawing/2014/main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:a16="http://schemas.microsoft.com/office/drawing/2014/main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/>
              <a:t>시간</a:t>
            </a:r>
            <a:r>
              <a:rPr lang="en-US" altLang="ko-KR" dirty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7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DeepConvNet</a:t>
            </a:r>
            <a:r>
              <a:rPr lang="ko-KR" altLang="en-US" sz="3200" dirty="0"/>
              <a:t> </a:t>
            </a:r>
            <a:r>
              <a:rPr lang="en-US" sz="3200" dirty="0"/>
              <a:t>[</a:t>
            </a:r>
            <a:r>
              <a:rPr lang="en-US" sz="3200" dirty="0" err="1"/>
              <a:t>Schirrmeister</a:t>
            </a:r>
            <a:r>
              <a:rPr lang="en-US" sz="3200" dirty="0"/>
              <a:t> </a:t>
            </a:r>
            <a:r>
              <a:rPr lang="en-US" sz="3200" i="1" dirty="0"/>
              <a:t>et al</a:t>
            </a:r>
            <a:r>
              <a:rPr lang="en-US" sz="3200" dirty="0"/>
              <a:t>.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2017</a:t>
            </a:r>
            <a:r>
              <a:rPr lang="en-US" sz="3200" dirty="0"/>
              <a:t>]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512</a:t>
            </a:r>
            <a:endParaRPr lang="ko-KR" altLang="en-US" sz="1400" dirty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6410" y="2445846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99" y="260728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875494" y="4126097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D=?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7" y="196413"/>
            <a:ext cx="5163182" cy="3678964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>
                <a:sym typeface="Wingdings" panose="05000000000000000000" pitchFamily="2" charset="2"/>
              </a:rPr>
              <a:t>downsampling</a:t>
            </a:r>
            <a:r>
              <a:rPr lang="en-US" altLang="ko-KR" dirty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158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43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layer(sigmoid</a:t>
            </a:r>
            <a:r>
              <a:rPr lang="ko-KR" altLang="en-US" dirty="0"/>
              <a:t> 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Sigmoid Unit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분류 실험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7752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9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Sigmoid </a:t>
                </a:r>
                <a:r>
                  <a:rPr lang="ko-KR" altLang="en-US" dirty="0"/>
                  <a:t>함수를 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972355" y="5284949"/>
            <a:ext cx="11339849" cy="4978559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80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학습이 잘 진행되는지 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네트워크 해석</a:t>
            </a:r>
            <a:endParaRPr lang="en-US" sz="32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8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추출한 공간축 컨볼루션 필터는 신경생리학적으로 무의미함</a:t>
            </a:r>
            <a:r>
              <a:rPr lang="en-US" altLang="ko-KR" dirty="0"/>
              <a:t>,</a:t>
            </a:r>
            <a:r>
              <a:rPr lang="ko-KR" altLang="en-US" dirty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Haufe</a:t>
            </a:r>
            <a:r>
              <a:rPr lang="en-US" altLang="ko-KR" dirty="0"/>
              <a:t> </a:t>
            </a:r>
            <a:r>
              <a:rPr lang="en-US" altLang="ko-KR" i="1" dirty="0"/>
              <a:t>et al</a:t>
            </a:r>
            <a:r>
              <a:rPr lang="en-US" altLang="ko-KR" dirty="0"/>
              <a:t>. </a:t>
            </a:r>
            <a:r>
              <a:rPr lang="ko-KR" altLang="en-US" dirty="0"/>
              <a:t>은 필터에 입력의 공분산</a:t>
            </a:r>
            <a:r>
              <a:rPr lang="en-US" altLang="ko-KR" dirty="0"/>
              <a:t>,</a:t>
            </a:r>
            <a:r>
              <a:rPr lang="ko-KR" altLang="en-US" dirty="0"/>
              <a:t> 추측 레이블의 공분산의 역을 곱해서 </a:t>
            </a:r>
            <a:r>
              <a:rPr lang="en-US" altLang="ko-KR" dirty="0"/>
              <a:t>activation pattern</a:t>
            </a:r>
            <a:r>
              <a:rPr lang="ko-KR" altLang="en-US" dirty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Blind source</a:t>
            </a:r>
            <a:r>
              <a:rPr lang="ko-KR" altLang="en-US" dirty="0"/>
              <a:t>의 </a:t>
            </a:r>
            <a:r>
              <a:rPr lang="en-US" altLang="ko-KR" dirty="0"/>
              <a:t>source</a:t>
            </a:r>
            <a:r>
              <a:rPr lang="ko-KR" altLang="en-US" dirty="0"/>
              <a:t>들이 활성화 되는 정도를 계산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계산한 </a:t>
            </a:r>
            <a:r>
              <a:rPr lang="en-US" altLang="ko-KR" dirty="0"/>
              <a:t>activation pattern</a:t>
            </a:r>
            <a:r>
              <a:rPr lang="ko-KR" altLang="en-US" dirty="0"/>
              <a:t> 값을 이용하여 뇌 지형도</a:t>
            </a:r>
            <a:r>
              <a:rPr lang="en-US" altLang="ko-KR" dirty="0"/>
              <a:t>(topography)</a:t>
            </a:r>
            <a:r>
              <a:rPr lang="ko-KR" altLang="en-US" dirty="0"/>
              <a:t>를 그려 오른손</a:t>
            </a:r>
            <a:r>
              <a:rPr lang="en-US" altLang="ko-KR" dirty="0"/>
              <a:t>,</a:t>
            </a:r>
            <a:r>
              <a:rPr lang="ko-KR" altLang="en-US" dirty="0"/>
              <a:t> 왼손 동작 상상 뇌신호에 따른 활성화 정도를 관찰할 수 있음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72790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Haufe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 err="1"/>
              <a:t>NeuroImage</a:t>
            </a:r>
            <a:r>
              <a:rPr lang="en-US" altLang="ko-KR" sz="1000" dirty="0"/>
              <a:t>, 2014]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(Backup)</a:t>
            </a:r>
            <a:r>
              <a:rPr lang="ko-KR" altLang="en-US" sz="3200" dirty="0"/>
              <a:t> </a:t>
            </a:r>
            <a:r>
              <a:rPr lang="en-US" altLang="ko-KR" sz="3200" dirty="0" err="1"/>
              <a:t>ShallowConvNet</a:t>
            </a:r>
            <a:r>
              <a:rPr lang="ko-KR" altLang="en-US" sz="3200" dirty="0"/>
              <a:t> </a:t>
            </a:r>
            <a:r>
              <a:rPr lang="en-US" altLang="ko-KR" sz="3200" dirty="0"/>
              <a:t>[</a:t>
            </a:r>
            <a:r>
              <a:rPr lang="en-US" altLang="ko-KR" sz="3200" dirty="0" err="1"/>
              <a:t>Schirrmeister</a:t>
            </a:r>
            <a:r>
              <a:rPr lang="en-US" altLang="ko-KR" sz="3200" dirty="0"/>
              <a:t> </a:t>
            </a:r>
            <a:r>
              <a:rPr lang="en-US" altLang="ko-KR" sz="3200" i="1" dirty="0"/>
              <a:t>et al.</a:t>
            </a:r>
            <a:r>
              <a:rPr lang="en-US" altLang="ko-KR" sz="3200" dirty="0"/>
              <a:t>]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056068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346455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12448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865805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17218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Tensorflow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Estimator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tf.layers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tf.losses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tf.metrics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Python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C++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CPU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GPU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High-level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Low-level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182377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894437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 and 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2. Loss, Optimizer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3. Session </a:t>
            </a:r>
            <a:r>
              <a:rPr kumimoji="1" lang="ko-KR" altLang="en-US" dirty="0"/>
              <a:t>정의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 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(Feed)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Operation(s)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(Fetch)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1923</Words>
  <Application>Microsoft Office PowerPoint</Application>
  <PresentationFormat>와이드스크린</PresentationFormat>
  <Paragraphs>540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Yu Gothic</vt:lpstr>
      <vt:lpstr>맑은 고딕</vt:lpstr>
      <vt:lpstr>시스템 서체</vt:lpstr>
      <vt:lpstr>Arial</vt:lpstr>
      <vt:lpstr>Calibri</vt:lpstr>
      <vt:lpstr>Cambria Math</vt:lpstr>
      <vt:lpstr>Mangal</vt:lpstr>
      <vt:lpstr>Times New Roman</vt:lpstr>
      <vt:lpstr>Wingdings</vt:lpstr>
      <vt:lpstr>Office 테마</vt:lpstr>
      <vt:lpstr>1_Office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Layer vs. Convolutional Neural Network</vt:lpstr>
      <vt:lpstr>개요</vt:lpstr>
      <vt:lpstr>컨볼루션 네트워크를 위한 EEG 표현법</vt:lpstr>
      <vt:lpstr>DeepConvNet [Schirrmeister et al., 2017]</vt:lpstr>
      <vt:lpstr>PowerPoint 프레젠테이션</vt:lpstr>
      <vt:lpstr>PowerPoint 프레젠테이션</vt:lpstr>
      <vt:lpstr>분류 실험</vt:lpstr>
      <vt:lpstr>네트워크 해석</vt:lpstr>
      <vt:lpstr>Thank You  Q &amp; A   wjko@korea.ac.kr https://ku-milab.org</vt:lpstr>
      <vt:lpstr>(Backup) ShallowConvNet [Schirrmeister et al.]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윤지석</cp:lastModifiedBy>
  <cp:revision>40</cp:revision>
  <cp:lastPrinted>2018-08-01T02:20:36Z</cp:lastPrinted>
  <dcterms:created xsi:type="dcterms:W3CDTF">2018-07-31T12:26:18Z</dcterms:created>
  <dcterms:modified xsi:type="dcterms:W3CDTF">2018-08-04T02:24:41Z</dcterms:modified>
</cp:coreProperties>
</file>